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1" r:id="rId4"/>
  </p:sldMasterIdLst>
  <p:sldIdLst>
    <p:sldId id="264" r:id="rId5"/>
    <p:sldId id="265" r:id="rId6"/>
    <p:sldId id="266" r:id="rId7"/>
    <p:sldId id="267" r:id="rId8"/>
    <p:sldId id="268" r:id="rId9"/>
    <p:sldId id="281" r:id="rId10"/>
    <p:sldId id="270" r:id="rId11"/>
    <p:sldId id="279" r:id="rId12"/>
    <p:sldId id="271" r:id="rId13"/>
    <p:sldId id="278" r:id="rId14"/>
    <p:sldId id="261" r:id="rId15"/>
    <p:sldId id="262" r:id="rId16"/>
    <p:sldId id="257" r:id="rId17"/>
    <p:sldId id="258" r:id="rId18"/>
    <p:sldId id="272" r:id="rId19"/>
    <p:sldId id="273" r:id="rId20"/>
    <p:sldId id="274" r:id="rId21"/>
    <p:sldId id="280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86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57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89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anchor="t" anchorCtr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76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01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11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9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0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90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6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5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A218F6D-AF16-43E4-9D4A-EF40575B85D6}" type="datetimeFigureOut">
              <a:rPr lang="nl-NL" smtClean="0"/>
              <a:t>19-03-20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5CDA0D-DF96-4192-892D-0AB67D19D50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335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BA99835-B894-F04C-9D5E-01E481247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85" y="46296"/>
            <a:ext cx="4769152" cy="674225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4B1276A-8CA1-8040-AC36-297ECF2F2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535676"/>
            <a:ext cx="10993549" cy="1475013"/>
          </a:xfrm>
        </p:spPr>
        <p:txBody>
          <a:bodyPr/>
          <a:lstStyle/>
          <a:p>
            <a:r>
              <a:rPr lang="nl-NL" dirty="0"/>
              <a:t>PROMOTION </a:t>
            </a:r>
            <a:br>
              <a:rPr lang="nl-NL" dirty="0"/>
            </a:br>
            <a:r>
              <a:rPr lang="nl-NL" dirty="0"/>
              <a:t>HEILWINE BAKKER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54A9228F-B272-F04C-9DB0-669A7E74A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1831"/>
            <a:ext cx="10993546" cy="590321"/>
          </a:xfrm>
        </p:spPr>
        <p:txBody>
          <a:bodyPr/>
          <a:lstStyle/>
          <a:p>
            <a:r>
              <a:rPr lang="nl-NL" dirty="0"/>
              <a:t>MARCH 18, 2020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9B473F29-2BAF-9E43-B526-974F7BC30E8C}"/>
              </a:ext>
            </a:extLst>
          </p:cNvPr>
          <p:cNvSpPr txBox="1">
            <a:spLocks/>
          </p:cNvSpPr>
          <p:nvPr/>
        </p:nvSpPr>
        <p:spPr>
          <a:xfrm>
            <a:off x="581194" y="3384907"/>
            <a:ext cx="4680762" cy="2452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>
                <a:solidFill>
                  <a:schemeClr val="bg1"/>
                </a:solidFill>
              </a:rPr>
              <a:t>The impact of </a:t>
            </a:r>
            <a:r>
              <a:rPr lang="nl-NL" i="1" dirty="0" err="1">
                <a:solidFill>
                  <a:schemeClr val="bg1"/>
                </a:solidFill>
              </a:rPr>
              <a:t>rescue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work</a:t>
            </a:r>
            <a:r>
              <a:rPr lang="nl-NL" i="1" dirty="0">
                <a:solidFill>
                  <a:schemeClr val="bg1"/>
                </a:solidFill>
              </a:rPr>
              <a:t> on </a:t>
            </a:r>
            <a:r>
              <a:rPr lang="nl-NL" i="1" dirty="0" err="1">
                <a:solidFill>
                  <a:schemeClr val="bg1"/>
                </a:solidFill>
              </a:rPr>
              <a:t>mental</a:t>
            </a:r>
            <a:r>
              <a:rPr lang="nl-NL" i="1" dirty="0">
                <a:solidFill>
                  <a:schemeClr val="bg1"/>
                </a:solidFill>
              </a:rPr>
              <a:t> health </a:t>
            </a:r>
            <a:r>
              <a:rPr lang="nl-NL" i="1" dirty="0" err="1">
                <a:solidFill>
                  <a:schemeClr val="bg1"/>
                </a:solidFill>
              </a:rPr>
              <a:t>and</a:t>
            </a:r>
            <a:r>
              <a:rPr lang="nl-NL" i="1" dirty="0">
                <a:solidFill>
                  <a:schemeClr val="bg1"/>
                </a:solidFill>
              </a:rPr>
              <a:t> private life </a:t>
            </a:r>
            <a:r>
              <a:rPr lang="nl-NL" i="1" dirty="0" err="1">
                <a:solidFill>
                  <a:schemeClr val="bg1"/>
                </a:solidFill>
              </a:rPr>
              <a:t>tasks</a:t>
            </a:r>
            <a:r>
              <a:rPr lang="nl-NL" i="1" dirty="0">
                <a:solidFill>
                  <a:schemeClr val="bg1"/>
                </a:solidFill>
              </a:rPr>
              <a:t>:</a:t>
            </a:r>
          </a:p>
          <a:p>
            <a:r>
              <a:rPr lang="nl-NL" i="1" dirty="0">
                <a:solidFill>
                  <a:schemeClr val="bg1"/>
                </a:solidFill>
              </a:rPr>
              <a:t>How </a:t>
            </a:r>
            <a:r>
              <a:rPr lang="nl-NL" i="1" dirty="0" err="1">
                <a:solidFill>
                  <a:schemeClr val="bg1"/>
                </a:solidFill>
              </a:rPr>
              <a:t>to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prevent</a:t>
            </a:r>
            <a:r>
              <a:rPr lang="nl-NL" i="1" dirty="0">
                <a:solidFill>
                  <a:schemeClr val="bg1"/>
                </a:solidFill>
              </a:rPr>
              <a:t> health </a:t>
            </a:r>
            <a:r>
              <a:rPr lang="nl-NL" i="1" dirty="0" err="1">
                <a:solidFill>
                  <a:schemeClr val="bg1"/>
                </a:solidFill>
              </a:rPr>
              <a:t>and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effectiveness</a:t>
            </a:r>
            <a:r>
              <a:rPr lang="nl-NL" i="1" dirty="0">
                <a:solidFill>
                  <a:schemeClr val="bg1"/>
                </a:solidFill>
              </a:rPr>
              <a:t> in private life </a:t>
            </a:r>
            <a:r>
              <a:rPr lang="nl-NL" i="1" dirty="0" err="1">
                <a:solidFill>
                  <a:schemeClr val="bg1"/>
                </a:solidFill>
              </a:rPr>
              <a:t>tasks</a:t>
            </a:r>
            <a:r>
              <a:rPr lang="nl-NL" i="1" dirty="0">
                <a:solidFill>
                  <a:schemeClr val="bg1"/>
                </a:solidFill>
              </a:rPr>
              <a:t> in a high risk job</a:t>
            </a:r>
          </a:p>
        </p:txBody>
      </p:sp>
    </p:spTree>
    <p:extLst>
      <p:ext uri="{BB962C8B-B14F-4D97-AF65-F5344CB8AC3E}">
        <p14:creationId xmlns:p14="http://schemas.microsoft.com/office/powerpoint/2010/main" val="273559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5573F34-8BFC-664B-BDE5-25D4C8AD6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693" y="1828426"/>
            <a:ext cx="11934451" cy="466496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Work</a:t>
            </a:r>
            <a:r>
              <a:rPr lang="nl-NL" dirty="0"/>
              <a:t>-home resources (w-</a:t>
            </a:r>
            <a:r>
              <a:rPr lang="nl-NL" dirty="0" err="1"/>
              <a:t>hr</a:t>
            </a:r>
            <a:r>
              <a:rPr lang="nl-NL" dirty="0"/>
              <a:t>) model, </a:t>
            </a:r>
            <a:br>
              <a:rPr lang="nl-NL" dirty="0"/>
            </a:br>
            <a:r>
              <a:rPr lang="nl-NL" dirty="0" err="1"/>
              <a:t>diminished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, </a:t>
            </a:r>
            <a:r>
              <a:rPr lang="nl-NL" dirty="0" err="1"/>
              <a:t>decline</a:t>
            </a:r>
            <a:r>
              <a:rPr lang="nl-NL" dirty="0"/>
              <a:t> of resources </a:t>
            </a:r>
            <a:r>
              <a:rPr lang="nl-NL" sz="1000" dirty="0">
                <a:latin typeface="Gill Sans MT" panose="020B0502020104020203" pitchFamily="34" charset="77"/>
              </a:rPr>
              <a:t>(</a:t>
            </a:r>
            <a:r>
              <a:rPr lang="nl-NL" sz="1000" dirty="0" err="1">
                <a:latin typeface="Gill Sans MT" panose="020B0502020104020203" pitchFamily="34" charset="77"/>
              </a:rPr>
              <a:t>Brummelhuis</a:t>
            </a:r>
            <a:r>
              <a:rPr lang="nl-NL" sz="1000" dirty="0">
                <a:latin typeface="Gill Sans MT" panose="020B0502020104020203" pitchFamily="34" charset="77"/>
              </a:rPr>
              <a:t> &amp; Bakker 2012)</a:t>
            </a:r>
          </a:p>
        </p:txBody>
      </p:sp>
    </p:spTree>
    <p:extLst>
      <p:ext uri="{BB962C8B-B14F-4D97-AF65-F5344CB8AC3E}">
        <p14:creationId xmlns:p14="http://schemas.microsoft.com/office/powerpoint/2010/main" val="216323885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08693-5969-124D-ADA5-D3F5E55E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Critical </a:t>
            </a:r>
            <a:r>
              <a:rPr lang="nl-NL" dirty="0" err="1"/>
              <a:t>incidents</a:t>
            </a:r>
            <a:r>
              <a:rPr lang="nl-NL" dirty="0"/>
              <a:t> </a:t>
            </a:r>
            <a:r>
              <a:rPr lang="nl-NL" dirty="0" err="1"/>
              <a:t>overview</a:t>
            </a:r>
            <a:r>
              <a:rPr lang="nl-NL" dirty="0"/>
              <a:t> </a:t>
            </a:r>
            <a:r>
              <a:rPr lang="nl-NL" dirty="0" err="1"/>
              <a:t>grp</a:t>
            </a:r>
            <a:r>
              <a:rPr lang="nl-NL" dirty="0"/>
              <a:t> 166 </a:t>
            </a:r>
            <a:r>
              <a:rPr lang="nl-NL" sz="1800" dirty="0"/>
              <a:t>(1/2)</a:t>
            </a:r>
            <a:br>
              <a:rPr lang="nl-NL" dirty="0"/>
            </a:br>
            <a:r>
              <a:rPr lang="en-GB" sz="1000" dirty="0">
                <a:latin typeface="Gill Sans MT" panose="020B0502020104020203" pitchFamily="34" charset="77"/>
              </a:rPr>
              <a:t>Percentages of police officers (n=166) and their exposure to critical incidents. Measured with the Critical Incidents Inventory (Monnier &amp; </a:t>
            </a:r>
            <a:r>
              <a:rPr lang="en-GB" sz="1000" dirty="0" err="1">
                <a:latin typeface="Gill Sans MT" panose="020B0502020104020203" pitchFamily="34" charset="77"/>
              </a:rPr>
              <a:t>Hobfoll</a:t>
            </a:r>
            <a:r>
              <a:rPr lang="en-GB" sz="1000" dirty="0">
                <a:latin typeface="Gill Sans MT" panose="020B0502020104020203" pitchFamily="34" charset="77"/>
              </a:rPr>
              <a:t>, 2002)</a:t>
            </a:r>
            <a:endParaRPr lang="nl-NL" sz="100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EDA6E40-F559-DD4C-B455-B0F4C5921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34463"/>
              </p:ext>
            </p:extLst>
          </p:nvPr>
        </p:nvGraphicFramePr>
        <p:xfrm>
          <a:off x="449632" y="1929678"/>
          <a:ext cx="11275857" cy="4919424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1467149530"/>
                    </a:ext>
                  </a:extLst>
                </a:gridCol>
                <a:gridCol w="5518932">
                  <a:extLst>
                    <a:ext uri="{9D8B030D-6E8A-4147-A177-3AD203B41FA5}">
                      <a16:colId xmlns:a16="http://schemas.microsoft.com/office/drawing/2014/main" val="4092511906"/>
                    </a:ext>
                  </a:extLst>
                </a:gridCol>
                <a:gridCol w="1160888">
                  <a:extLst>
                    <a:ext uri="{9D8B030D-6E8A-4147-A177-3AD203B41FA5}">
                      <a16:colId xmlns:a16="http://schemas.microsoft.com/office/drawing/2014/main" val="562346973"/>
                    </a:ext>
                  </a:extLst>
                </a:gridCol>
                <a:gridCol w="1160888">
                  <a:extLst>
                    <a:ext uri="{9D8B030D-6E8A-4147-A177-3AD203B41FA5}">
                      <a16:colId xmlns:a16="http://schemas.microsoft.com/office/drawing/2014/main" val="1791920499"/>
                    </a:ext>
                  </a:extLst>
                </a:gridCol>
                <a:gridCol w="1160888">
                  <a:extLst>
                    <a:ext uri="{9D8B030D-6E8A-4147-A177-3AD203B41FA5}">
                      <a16:colId xmlns:a16="http://schemas.microsoft.com/office/drawing/2014/main" val="35292570"/>
                    </a:ext>
                  </a:extLst>
                </a:gridCol>
                <a:gridCol w="1896118">
                  <a:extLst>
                    <a:ext uri="{9D8B030D-6E8A-4147-A177-3AD203B41FA5}">
                      <a16:colId xmlns:a16="http://schemas.microsoft.com/office/drawing/2014/main" val="85789761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12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Type of incident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Never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err="1"/>
                        <a:t>Once</a:t>
                      </a:r>
                      <a:endParaRPr lang="nl-NL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err="1"/>
                        <a:t>Twice</a:t>
                      </a:r>
                      <a:endParaRPr lang="nl-NL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Three </a:t>
                      </a:r>
                      <a:r>
                        <a:rPr lang="nl-NL" sz="1200" dirty="0" err="1"/>
                        <a:t>times</a:t>
                      </a:r>
                      <a:r>
                        <a:rPr lang="nl-NL" sz="1200" dirty="0"/>
                        <a:t> or more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32140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 line of duty incident to self </a:t>
                      </a:r>
                      <a:endParaRPr lang="nl-NL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64,5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13,9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12,7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81909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Threat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injury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(without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actually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getting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injured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43,4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9,6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8,4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38,6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62079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necessitating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search or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rescue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involving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risk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yourself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75,3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15,1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753698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exposure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extremely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hazardous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materials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59,6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18,1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18,1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196897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exposure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body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fluids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58,4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13,9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21,1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464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 of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fellow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rescue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worker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54,2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26,5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9,6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9,6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7439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line of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injury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fellow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rescue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worker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74,7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10,2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9,6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2354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Threat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line of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injury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threat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fellow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worker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injury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42,2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7,2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45,2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83569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Suicide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attempted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suicide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fellow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worker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45,2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42,8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96506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Victim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known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rescue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worker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36,1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53,6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0262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Responded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incident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involving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more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deaths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24,1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66,3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14346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Responded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incident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involving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nl-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deaths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48,2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16,9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10,8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24,1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867233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Responded to incident involving multiple serious injuries (three or more victims sustained serious injuries)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51,8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11,4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27,7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091934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 involving serious injury or death to children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63,9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20,5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10,2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95052"/>
                  </a:ext>
                </a:extLst>
              </a:tr>
              <a:tr h="244800">
                <a:tc gridSpan="6">
                  <a:txBody>
                    <a:bodyPr/>
                    <a:lstStyle/>
                    <a:p>
                      <a:pPr algn="r"/>
                      <a:r>
                        <a:rPr lang="nl-NL" sz="1200" dirty="0" err="1">
                          <a:solidFill>
                            <a:schemeClr val="accent4"/>
                          </a:solidFill>
                        </a:rPr>
                        <a:t>Continued</a:t>
                      </a:r>
                      <a:r>
                        <a:rPr lang="nl-NL" sz="1200" dirty="0">
                          <a:solidFill>
                            <a:schemeClr val="accent4"/>
                          </a:solidFill>
                        </a:rPr>
                        <a:t> 15 - 24 &gt;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9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63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08693-5969-124D-ADA5-D3F5E55E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Critical </a:t>
            </a:r>
            <a:r>
              <a:rPr lang="nl-NL" dirty="0" err="1"/>
              <a:t>incidents</a:t>
            </a:r>
            <a:r>
              <a:rPr lang="nl-NL" dirty="0"/>
              <a:t> </a:t>
            </a:r>
            <a:r>
              <a:rPr lang="nl-NL" dirty="0" err="1"/>
              <a:t>overview</a:t>
            </a:r>
            <a:r>
              <a:rPr lang="nl-NL" dirty="0"/>
              <a:t> </a:t>
            </a:r>
            <a:r>
              <a:rPr lang="nl-NL" dirty="0" err="1"/>
              <a:t>grp</a:t>
            </a:r>
            <a:r>
              <a:rPr lang="nl-NL" dirty="0"/>
              <a:t> 166 </a:t>
            </a:r>
            <a:r>
              <a:rPr lang="nl-NL" sz="1800" dirty="0"/>
              <a:t>(2/2)</a:t>
            </a:r>
            <a:br>
              <a:rPr lang="nl-NL" dirty="0"/>
            </a:br>
            <a:r>
              <a:rPr lang="en-GB" sz="1000" dirty="0">
                <a:latin typeface="Gill Sans MT" panose="020B0502020104020203" pitchFamily="34" charset="77"/>
              </a:rPr>
              <a:t>Percentages of police officers (n=166) and their exposure to critical incidents. Measured with the Critical Incidents Inventory (Monnier &amp; </a:t>
            </a:r>
            <a:r>
              <a:rPr lang="en-GB" sz="1000" dirty="0" err="1">
                <a:latin typeface="Gill Sans MT" panose="020B0502020104020203" pitchFamily="34" charset="77"/>
              </a:rPr>
              <a:t>Hobfoll</a:t>
            </a:r>
            <a:r>
              <a:rPr lang="en-GB" sz="1000" dirty="0">
                <a:latin typeface="Gill Sans MT" panose="020B0502020104020203" pitchFamily="34" charset="77"/>
              </a:rPr>
              <a:t>, 2002)</a:t>
            </a:r>
            <a:endParaRPr lang="nl-NL" sz="100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EDA6E40-F559-DD4C-B455-B0F4C5921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51415"/>
              </p:ext>
            </p:extLst>
          </p:nvPr>
        </p:nvGraphicFramePr>
        <p:xfrm>
          <a:off x="449632" y="1929678"/>
          <a:ext cx="11275857" cy="4500884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1467149530"/>
                    </a:ext>
                  </a:extLst>
                </a:gridCol>
                <a:gridCol w="5518932">
                  <a:extLst>
                    <a:ext uri="{9D8B030D-6E8A-4147-A177-3AD203B41FA5}">
                      <a16:colId xmlns:a16="http://schemas.microsoft.com/office/drawing/2014/main" val="4092511906"/>
                    </a:ext>
                  </a:extLst>
                </a:gridCol>
                <a:gridCol w="1160888">
                  <a:extLst>
                    <a:ext uri="{9D8B030D-6E8A-4147-A177-3AD203B41FA5}">
                      <a16:colId xmlns:a16="http://schemas.microsoft.com/office/drawing/2014/main" val="562346973"/>
                    </a:ext>
                  </a:extLst>
                </a:gridCol>
                <a:gridCol w="1160888">
                  <a:extLst>
                    <a:ext uri="{9D8B030D-6E8A-4147-A177-3AD203B41FA5}">
                      <a16:colId xmlns:a16="http://schemas.microsoft.com/office/drawing/2014/main" val="1791920499"/>
                    </a:ext>
                  </a:extLst>
                </a:gridCol>
                <a:gridCol w="1160888">
                  <a:extLst>
                    <a:ext uri="{9D8B030D-6E8A-4147-A177-3AD203B41FA5}">
                      <a16:colId xmlns:a16="http://schemas.microsoft.com/office/drawing/2014/main" val="35292570"/>
                    </a:ext>
                  </a:extLst>
                </a:gridCol>
                <a:gridCol w="1896118">
                  <a:extLst>
                    <a:ext uri="{9D8B030D-6E8A-4147-A177-3AD203B41FA5}">
                      <a16:colId xmlns:a16="http://schemas.microsoft.com/office/drawing/2014/main" val="85789761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12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Type of incident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Never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err="1"/>
                        <a:t>Once</a:t>
                      </a:r>
                      <a:endParaRPr lang="nl-NL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err="1"/>
                        <a:t>Twice</a:t>
                      </a:r>
                      <a:endParaRPr lang="nl-NL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Three </a:t>
                      </a:r>
                      <a:r>
                        <a:rPr lang="nl-NL" sz="1200" dirty="0" err="1"/>
                        <a:t>times</a:t>
                      </a:r>
                      <a:r>
                        <a:rPr lang="nl-NL" sz="1200" dirty="0"/>
                        <a:t> or more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32140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 involving severe threat to children (that did not result in actual serious injury or death to children)</a:t>
                      </a:r>
                      <a:endParaRPr lang="nl-NL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54,8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34,9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781909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 requiring police protection while on duty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45,8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8,4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7,2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38,6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62079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 or physical threat by public while on duty (that did not result in police protection)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36,1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8,4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10,2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45,2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753698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Failed mission after extensive effort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28,3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63,9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196897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(negative) media interest of an incident where you were involved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60,2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16,3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16,9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464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deadly force by police at an incident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68,1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10,8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10,2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10,8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7439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equipment failure or lack of equipment in any of the above situations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92,2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235440"/>
                  </a:ext>
                </a:extLst>
              </a:tr>
              <a:tr h="28440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 contact with burned or mutilated victims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68,7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14,5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7,2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9,6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983569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Removing dead body or bodies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34,3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10,2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7,2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48,2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96506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Prolonged extrication of trapped victim with life-threatening injuries</a:t>
                      </a:r>
                      <a:endParaRPr lang="nl-NL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74,1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7,8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5,4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i="0" dirty="0">
                          <a:latin typeface="Gill Sans MT" panose="020B0502020104020203" pitchFamily="34" charset="77"/>
                        </a:rPr>
                        <a:t>12,7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90262"/>
                  </a:ext>
                </a:extLst>
              </a:tr>
              <a:tr h="244800">
                <a:tc gridSpan="6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The sample included 166 police officers, with the average age of 44,57 years (</a:t>
                      </a:r>
                      <a:r>
                        <a:rPr lang="en-GB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sd</a:t>
                      </a: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= 10,44 years). In this sample, 41,6% (69) were female. The average age of female officers was 40,16 years (</a:t>
                      </a:r>
                      <a:r>
                        <a:rPr lang="en-GB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sd</a:t>
                      </a: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= 9,7 years). Minimum age reported was 24, maximum age 59. Mean age of male officers was 47,7 years (</a:t>
                      </a:r>
                      <a:r>
                        <a:rPr lang="en-GB"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sd</a:t>
                      </a:r>
                      <a:r>
                        <a:rPr lang="en-GB"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= 9,84), where the youngest officer was 23 and the oldest was 63 years.  All the respondents came from the urban area and were included in 2015/2016. Important to note is that all were on sick leave and received some form of mental health counselling. </a:t>
                      </a:r>
                      <a:endParaRPr lang="nl-NL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GB" sz="12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Appendix:  </a:t>
                      </a:r>
                      <a:r>
                        <a:rPr 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 Impact of Critical Incidents and Workload on the Functioning in Private Life of Police Officers: Does Weakened Mental Health Act as a Mediator? April 2018</a:t>
                      </a:r>
                      <a:endParaRPr lang="nl-NL" sz="1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1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9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6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AB16B-9F09-E042-999A-0E03F72B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16" y="5773479"/>
            <a:ext cx="1646798" cy="885741"/>
          </a:xfrm>
        </p:spPr>
        <p:txBody>
          <a:bodyPr>
            <a:normAutofit fontScale="90000"/>
          </a:bodyPr>
          <a:lstStyle/>
          <a:p>
            <a:r>
              <a:rPr lang="nl-NL" cap="none" dirty="0">
                <a:latin typeface="+mn-lt"/>
              </a:rPr>
              <a:t>‘Critical</a:t>
            </a:r>
            <a:br>
              <a:rPr lang="nl-NL" cap="none" dirty="0">
                <a:latin typeface="+mn-lt"/>
              </a:rPr>
            </a:br>
            <a:r>
              <a:rPr lang="nl-NL" cap="none" dirty="0" err="1">
                <a:latin typeface="+mn-lt"/>
              </a:rPr>
              <a:t>Incidents</a:t>
            </a:r>
            <a:r>
              <a:rPr lang="nl-NL" cap="none" dirty="0">
                <a:latin typeface="+mn-lt"/>
              </a:rPr>
              <a:t>’</a:t>
            </a:r>
            <a:br>
              <a:rPr lang="nl-NL" sz="1200" cap="none">
                <a:latin typeface="+mn-lt"/>
              </a:rPr>
            </a:br>
            <a:r>
              <a:rPr lang="nl-NL" sz="1200" cap="none">
                <a:latin typeface="+mn-lt"/>
              </a:rPr>
              <a:t>– </a:t>
            </a:r>
            <a:r>
              <a:rPr lang="nl-NL" sz="1600" cap="none" dirty="0">
                <a:latin typeface="+mn-lt"/>
              </a:rPr>
              <a:t>Hans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7957A0AE-D954-B04E-B4B7-CCC66E51AE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192" y="572251"/>
            <a:ext cx="9482991" cy="6328254"/>
          </a:xfrm>
        </p:spPr>
      </p:pic>
    </p:spTree>
    <p:extLst>
      <p:ext uri="{BB962C8B-B14F-4D97-AF65-F5344CB8AC3E}">
        <p14:creationId xmlns:p14="http://schemas.microsoft.com/office/powerpoint/2010/main" val="42131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C2EEFDCB-CF00-B049-BA1B-C4869D10B96F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767" y="572078"/>
            <a:ext cx="8554417" cy="6326704"/>
          </a:xfr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80D0E22B-02D8-8D4B-8D51-79E4435B4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16" y="5773479"/>
            <a:ext cx="1646798" cy="885741"/>
          </a:xfrm>
        </p:spPr>
        <p:txBody>
          <a:bodyPr>
            <a:normAutofit/>
          </a:bodyPr>
          <a:lstStyle/>
          <a:p>
            <a:r>
              <a:rPr lang="nl-NL" cap="none" dirty="0">
                <a:latin typeface="+mn-lt"/>
              </a:rPr>
              <a:t>‘Erosie’</a:t>
            </a:r>
            <a:br>
              <a:rPr lang="nl-NL" sz="1200" cap="none" dirty="0">
                <a:latin typeface="+mn-lt"/>
              </a:rPr>
            </a:br>
            <a:r>
              <a:rPr lang="nl-NL" sz="1200" cap="none" dirty="0">
                <a:latin typeface="+mn-lt"/>
              </a:rPr>
              <a:t>– </a:t>
            </a:r>
            <a:r>
              <a:rPr lang="nl-NL" sz="1600" cap="none" dirty="0">
                <a:latin typeface="+mn-lt"/>
              </a:rPr>
              <a:t>Hans</a:t>
            </a:r>
          </a:p>
        </p:txBody>
      </p:sp>
    </p:spTree>
    <p:extLst>
      <p:ext uri="{BB962C8B-B14F-4D97-AF65-F5344CB8AC3E}">
        <p14:creationId xmlns:p14="http://schemas.microsoft.com/office/powerpoint/2010/main" val="24749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en-US" dirty="0"/>
              <a:t>Preventive mental health training with </a:t>
            </a:r>
            <a:br>
              <a:rPr lang="en-US" dirty="0"/>
            </a:br>
            <a:r>
              <a:rPr lang="en-US" dirty="0"/>
              <a:t>self-management tools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173003" cy="4062361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Content</a:t>
            </a:r>
            <a:endParaRPr lang="nl-NL" dirty="0"/>
          </a:p>
          <a:p>
            <a:pPr lvl="0"/>
            <a:r>
              <a:rPr lang="en-US" dirty="0"/>
              <a:t>Two meetings of four hours.</a:t>
            </a:r>
            <a:endParaRPr lang="nl-NL" dirty="0"/>
          </a:p>
          <a:p>
            <a:pPr lvl="0"/>
            <a:r>
              <a:rPr lang="en-US" dirty="0"/>
              <a:t>Tools in: </a:t>
            </a:r>
            <a:endParaRPr lang="nl-NL" dirty="0"/>
          </a:p>
          <a:p>
            <a:pPr lvl="0"/>
            <a:r>
              <a:rPr lang="en-US" dirty="0"/>
              <a:t>Meeting 1: Learning to handle your personal manual; recognizing your needs and stress signals and taking the right action to find relaxation again; learning to reset negative emotions and memory; and identifying your personal sources of energy in the job and your private life and learning to use them actively. </a:t>
            </a:r>
            <a:endParaRPr lang="nl-NL" dirty="0"/>
          </a:p>
          <a:p>
            <a:pPr lvl="0"/>
            <a:r>
              <a:rPr lang="en-US" dirty="0"/>
              <a:t>Meeting 2: Identifying aspects of the job that made them feel proud, fostering their professional growth. Colleagues and supervisors support. In the training. They developed a “personal first aid kit to maintain a good mental condition”.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5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en-US" dirty="0"/>
              <a:t>Preventive mental health training with </a:t>
            </a:r>
            <a:br>
              <a:rPr lang="en-US" dirty="0"/>
            </a:br>
            <a:r>
              <a:rPr lang="en-US" dirty="0"/>
              <a:t>self-management tools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173003" cy="4428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Results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(N=79, 38 policeman, 41 ambulance personnel, M=49, F=30</a:t>
            </a:r>
          </a:p>
          <a:p>
            <a:pPr marL="0" indent="0">
              <a:buNone/>
            </a:pPr>
            <a:r>
              <a:rPr lang="en-US" dirty="0"/>
              <a:t>	age 40,76 SD: 9.87)</a:t>
            </a:r>
            <a:endParaRPr lang="nl-NL" dirty="0"/>
          </a:p>
          <a:p>
            <a:pPr lvl="0"/>
            <a:r>
              <a:rPr lang="en-US" dirty="0"/>
              <a:t>No significant improvement.</a:t>
            </a:r>
            <a:endParaRPr lang="nl-NL" dirty="0"/>
          </a:p>
          <a:p>
            <a:pPr lvl="0"/>
            <a:r>
              <a:rPr lang="en-US" dirty="0"/>
              <a:t>Differential analyses; the higher the score on critical incidents is, the lower the score will be on giving meaning and positivity.</a:t>
            </a:r>
            <a:endParaRPr lang="nl-NL" dirty="0"/>
          </a:p>
          <a:p>
            <a:pPr lvl="0"/>
            <a:r>
              <a:rPr lang="en-US" dirty="0"/>
              <a:t>Age was a negative predictor for the life task household and finance and positivity.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11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Advices prevention </a:t>
            </a:r>
            <a:br>
              <a:rPr lang="en-US" dirty="0"/>
            </a:br>
            <a:r>
              <a:rPr lang="en-US" sz="2400" dirty="0"/>
              <a:t>Recovery time,  Sources of energy,  support,  appreciation (RESA)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173003" cy="4428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Advices prevention</a:t>
            </a:r>
            <a:endParaRPr lang="nl-NL" dirty="0"/>
          </a:p>
          <a:p>
            <a:pPr lvl="0"/>
            <a:r>
              <a:rPr lang="en-US" dirty="0"/>
              <a:t>Incorporate preventive tools in the daily routines in the professional and the private life of the rescue workers</a:t>
            </a:r>
            <a:endParaRPr lang="nl-NL" dirty="0"/>
          </a:p>
          <a:p>
            <a:pPr lvl="0"/>
            <a:r>
              <a:rPr lang="en-US" dirty="0"/>
              <a:t>Recovery time, sources of energy, appreciation, acquiring more control and influence in work (e.g. work schedules), improving work organization, giving meaning and maintaining positivity (professionally and personally).</a:t>
            </a:r>
            <a:endParaRPr lang="nl-NL" dirty="0"/>
          </a:p>
          <a:p>
            <a:pPr lvl="0"/>
            <a:r>
              <a:rPr lang="en-US" dirty="0"/>
              <a:t>Monitor the accumulation of critical incidents and arrange recovery time.</a:t>
            </a:r>
            <a:endParaRPr lang="nl-NL" dirty="0"/>
          </a:p>
          <a:p>
            <a:pPr lvl="0"/>
            <a:r>
              <a:rPr lang="en-US" dirty="0"/>
              <a:t>Setting limits to time served in the front line (3 to 5 years at most for the heaviest duties).</a:t>
            </a:r>
            <a:endParaRPr lang="nl-NL" dirty="0"/>
          </a:p>
          <a:p>
            <a:pPr lvl="0"/>
            <a:r>
              <a:rPr lang="en-US" dirty="0"/>
              <a:t>Limiting irregular work shifts (no more night shifts over the age of 55).</a:t>
            </a:r>
            <a:endParaRPr lang="nl-NL" dirty="0"/>
          </a:p>
          <a:p>
            <a:pPr lvl="0"/>
            <a:r>
              <a:rPr lang="en-US" dirty="0"/>
              <a:t>Focus on what is personal significance in situations, even how small it is.</a:t>
            </a:r>
            <a:endParaRPr lang="nl-NL" dirty="0"/>
          </a:p>
          <a:p>
            <a:pPr lvl="0"/>
            <a:r>
              <a:rPr lang="en-US" dirty="0"/>
              <a:t>Maintaining self-care and self-management.</a:t>
            </a:r>
            <a:endParaRPr lang="nl-NL" dirty="0"/>
          </a:p>
          <a:p>
            <a:pPr lvl="0"/>
            <a:r>
              <a:rPr lang="en-US" dirty="0"/>
              <a:t>Be aware of one of the great pitfalls that actions and behaviors dictated by dangerous circumstances are transferred to the private life.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14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Self</a:t>
            </a:r>
            <a:r>
              <a:rPr lang="nl-NL" dirty="0"/>
              <a:t>-management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785A3D7-0EF4-E34E-A4CD-C64D12FA9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85" y="2706829"/>
            <a:ext cx="9917697" cy="2884501"/>
          </a:xfrm>
        </p:spPr>
      </p:pic>
    </p:spTree>
    <p:extLst>
      <p:ext uri="{BB962C8B-B14F-4D97-AF65-F5344CB8AC3E}">
        <p14:creationId xmlns:p14="http://schemas.microsoft.com/office/powerpoint/2010/main" val="30335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Advices</a:t>
            </a:r>
            <a:r>
              <a:rPr lang="nl-NL" dirty="0"/>
              <a:t> treatment</a:t>
            </a:r>
            <a:br>
              <a:rPr lang="nl-NL" dirty="0"/>
            </a:br>
            <a:r>
              <a:rPr lang="nl-NL" dirty="0"/>
              <a:t>Take care </a:t>
            </a:r>
            <a:r>
              <a:rPr lang="nl-NL" dirty="0" err="1"/>
              <a:t>about</a:t>
            </a:r>
            <a:r>
              <a:rPr lang="nl-NL" dirty="0"/>
              <a:t> life </a:t>
            </a:r>
            <a:r>
              <a:rPr lang="nl-NL" dirty="0" err="1"/>
              <a:t>tasks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173003" cy="4428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Advices treatment</a:t>
            </a:r>
            <a:endParaRPr lang="nl-NL" dirty="0"/>
          </a:p>
          <a:p>
            <a:pPr lvl="0"/>
            <a:r>
              <a:rPr lang="en-US" dirty="0"/>
              <a:t>Integrate the reinforcement of life tasks in the course of treatment. Improving the effectiveness in life tasks contributes to recovery.</a:t>
            </a:r>
            <a:endParaRPr lang="nl-NL" dirty="0"/>
          </a:p>
          <a:p>
            <a:pPr lvl="0"/>
            <a:r>
              <a:rPr lang="en-US" dirty="0"/>
              <a:t>The Life Task Test can transcend this issue and provide more insight into the actual functioning levels of the rescue worker.</a:t>
            </a:r>
            <a:endParaRPr lang="nl-NL" dirty="0"/>
          </a:p>
          <a:p>
            <a:pPr lvl="0"/>
            <a:r>
              <a:rPr lang="en-US" dirty="0"/>
              <a:t>Determine the level of erosion and functioning in life tasks before starting trauma treatment,  since intensive trauma treatment may lead to even more serious disturbance of an already fragile balance.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1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 </a:t>
            </a:r>
            <a:r>
              <a:rPr lang="nl-NL" dirty="0" err="1"/>
              <a:t>study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728959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000" dirty="0"/>
              <a:t>This thesis aims to assess the impact of rescue work on the mental health and the functioning levels in the private lives of rescue workers.</a:t>
            </a:r>
            <a:endParaRPr lang="nl-NL" sz="20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B270D71-0ACC-0F41-AC2D-2C954C377946}"/>
              </a:ext>
            </a:extLst>
          </p:cNvPr>
          <p:cNvSpPr txBox="1">
            <a:spLocks/>
          </p:cNvSpPr>
          <p:nvPr/>
        </p:nvSpPr>
        <p:spPr>
          <a:xfrm>
            <a:off x="581192" y="3045019"/>
            <a:ext cx="11029615" cy="2291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/>
              <a:t>In this research we want to develop and investigate preventive tools: </a:t>
            </a:r>
            <a:endParaRPr lang="nl-NL" sz="2000" dirty="0"/>
          </a:p>
          <a:p>
            <a:r>
              <a:rPr lang="en-US" sz="2000" dirty="0"/>
              <a:t>Private life task test</a:t>
            </a:r>
            <a:endParaRPr lang="nl-NL" sz="2000" dirty="0"/>
          </a:p>
          <a:p>
            <a:r>
              <a:rPr lang="en-US" sz="2000" dirty="0"/>
              <a:t>Mental condition training with self-management tools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723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Suggestions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research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173003" cy="4428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Suggestions future research</a:t>
            </a:r>
            <a:endParaRPr lang="nl-NL" dirty="0"/>
          </a:p>
          <a:p>
            <a:pPr lvl="0"/>
            <a:r>
              <a:rPr lang="en-US" dirty="0"/>
              <a:t>The inclusion of a control group (consisting of colleagues or non-rescue workers in stressful jobs) is imperative to compare results and specific job characteristics.</a:t>
            </a:r>
            <a:endParaRPr lang="nl-NL" dirty="0"/>
          </a:p>
          <a:p>
            <a:pPr lvl="0"/>
            <a:r>
              <a:rPr lang="en-US" dirty="0"/>
              <a:t>The inclusion of a greater variety of rescue work occupations might also yield interesting information. </a:t>
            </a:r>
            <a:endParaRPr lang="nl-NL" dirty="0"/>
          </a:p>
          <a:p>
            <a:pPr lvl="0"/>
            <a:r>
              <a:rPr lang="en-US" dirty="0"/>
              <a:t>A longitudinal research on the impact of critical incidents, on mental health and private life tasks.</a:t>
            </a:r>
            <a:endParaRPr lang="nl-NL" dirty="0"/>
          </a:p>
          <a:p>
            <a:pPr lvl="0"/>
            <a:r>
              <a:rPr lang="en-US" dirty="0"/>
              <a:t>Also a longitudinal research on the results of a preventive training.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09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Research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How can we conceptualize the private life functioning of rescue workers, and develop an adequate measure? </a:t>
            </a:r>
            <a:endParaRPr lang="nl-NL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How does the accumulation of critical incidents and other work characteristics (workload, social support) relate to mental health in rescue workers? </a:t>
            </a:r>
            <a:endParaRPr lang="nl-NL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How does the accumulation of critical incidents and other work characteristics (workload, social support) relate to private life functioning in rescue workers?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2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Research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en-US" dirty="0"/>
              <a:t>By what process do the accumulations of critical incidents and other work characteristics influence private life functioning in rescue workers; more specifically, what is the role of mental health in this process? </a:t>
            </a:r>
            <a:endParaRPr lang="nl-NL" dirty="0"/>
          </a:p>
          <a:p>
            <a:pPr marL="342900" lvl="0" indent="-342900">
              <a:buFont typeface="+mj-lt"/>
              <a:buAutoNum type="arabicPeriod" startAt="4"/>
            </a:pPr>
            <a:r>
              <a:rPr lang="en-US" dirty="0"/>
              <a:t>Can preventive training improve the private life functioning of rescue workers and if so, which rescue workers benefit from such an intervention?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2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Life </a:t>
            </a:r>
            <a:r>
              <a:rPr lang="nl-NL" dirty="0" err="1"/>
              <a:t>tasks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013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Earlier development Cantor (1991),  Adler (1912)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AD4199-0361-7E41-B441-476740719B40}"/>
              </a:ext>
            </a:extLst>
          </p:cNvPr>
          <p:cNvSpPr txBox="1"/>
          <p:nvPr/>
        </p:nvSpPr>
        <p:spPr>
          <a:xfrm>
            <a:off x="581191" y="3516283"/>
            <a:ext cx="7565282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Definition</a:t>
            </a:r>
            <a:br>
              <a:rPr lang="nl-NL" dirty="0"/>
            </a:br>
            <a:r>
              <a:rPr lang="en-US" i="1" dirty="0"/>
              <a:t>'Life tasks' are defined as the experienced effectiveness in developing one's life and their maintenance as 'pillars of mental health' (Chapter 2). The concept consists of the following elements:  social life; maintaining of mental health; household and finance; giving meaning; positivity.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6784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3269955-BFBD-F143-BDA9-0BEF64554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82" y="1828641"/>
            <a:ext cx="6269811" cy="45691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Life </a:t>
            </a:r>
            <a:r>
              <a:rPr lang="nl-NL" dirty="0" err="1"/>
              <a:t>tasks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101009"/>
            <a:ext cx="5641571" cy="3756991"/>
          </a:xfrm>
        </p:spPr>
        <p:txBody>
          <a:bodyPr>
            <a:noAutofit/>
          </a:bodyPr>
          <a:lstStyle/>
          <a:p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Social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Life </a:t>
            </a:r>
          </a:p>
          <a:p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Mental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Health 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Household &amp; Finance </a:t>
            </a:r>
          </a:p>
          <a:p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Giving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Meaning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Maintaining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</a:rPr>
              <a:t>Positivity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3269955-BFBD-F143-BDA9-0BEF64554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82" y="1828641"/>
            <a:ext cx="6269811" cy="45691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Life </a:t>
            </a:r>
            <a:r>
              <a:rPr lang="nl-NL" dirty="0" err="1"/>
              <a:t>tasks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03615"/>
            <a:ext cx="5641571" cy="4954385"/>
          </a:xfrm>
        </p:spPr>
        <p:txBody>
          <a:bodyPr>
            <a:noAutofit/>
          </a:bodyPr>
          <a:lstStyle/>
          <a:p>
            <a:r>
              <a:rPr lang="en-US" dirty="0"/>
              <a:t>Development of a valid and reliable instrument the life task test. </a:t>
            </a:r>
            <a:br>
              <a:rPr lang="nl-NL" dirty="0"/>
            </a:br>
            <a:br>
              <a:rPr lang="nl-NL" dirty="0"/>
            </a:br>
            <a:r>
              <a:rPr lang="en-US" dirty="0"/>
              <a:t>N police = 108; M 62, F 46. Age 42, 9, (SD 10, 14)</a:t>
            </a:r>
            <a:br>
              <a:rPr lang="nl-NL" dirty="0"/>
            </a:br>
            <a:br>
              <a:rPr lang="nl-NL" dirty="0"/>
            </a:br>
            <a:r>
              <a:rPr lang="en-US" dirty="0"/>
              <a:t>N = office = 183; M 87, F 96. Age 45, 16, (SD 9, 46)</a:t>
            </a:r>
            <a:endParaRPr lang="nl-NL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7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Life </a:t>
            </a:r>
            <a:r>
              <a:rPr lang="nl-NL" dirty="0" err="1"/>
              <a:t>tasks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173003" cy="4062361"/>
          </a:xfrm>
        </p:spPr>
        <p:txBody>
          <a:bodyPr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Lower perceived effectiveness in life tasks (in group policeman) is related to:</a:t>
            </a:r>
          </a:p>
          <a:p>
            <a:pPr lvl="0"/>
            <a:r>
              <a:rPr lang="en-US" dirty="0"/>
              <a:t>higher scores of workload</a:t>
            </a:r>
          </a:p>
          <a:p>
            <a:pPr lvl="0"/>
            <a:r>
              <a:rPr lang="en-US" dirty="0"/>
              <a:t>Lower support of colleagues and supervisors</a:t>
            </a:r>
          </a:p>
          <a:p>
            <a:pPr lvl="0"/>
            <a:r>
              <a:rPr lang="en-US" dirty="0"/>
              <a:t>Higher scores on mental health complaints and rumination about work</a:t>
            </a:r>
          </a:p>
          <a:p>
            <a:pPr lvl="0"/>
            <a:r>
              <a:rPr lang="en-US" dirty="0"/>
              <a:t>More negativism and somatization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12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3269955-BFBD-F143-BDA9-0BEF64554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82" y="1828641"/>
            <a:ext cx="6269811" cy="45691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F90536-977A-464D-B1A5-B0D34759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4A98-95EF-2740-BD23-C6451526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95302"/>
            <a:ext cx="5641571" cy="461084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Impact of critical incidents and workload on mental health and private life tasks?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N = 166, M 90, F 96, gem. leeftijd 44, 55, (SD 10, 43)</a:t>
            </a:r>
          </a:p>
        </p:txBody>
      </p:sp>
    </p:spTree>
    <p:extLst>
      <p:ext uri="{BB962C8B-B14F-4D97-AF65-F5344CB8AC3E}">
        <p14:creationId xmlns:p14="http://schemas.microsoft.com/office/powerpoint/2010/main" val="30988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">
  <a:themeElements>
    <a:clrScheme name="Aangepas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9AC43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840EAD2EBFB4E81E41D3881AB4A34" ma:contentTypeVersion="0" ma:contentTypeDescription="Een nieuw document maken." ma:contentTypeScope="" ma:versionID="3c04703d1fd3282460d4363cb93c03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d7e6d16de26ee1fd869ab4316ed78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7462A1-3030-4BEE-9CA9-67ED5F60B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9BB9D8-E3DE-4328-BA4C-5E0502C5C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DA9BC-3B4F-4DD8-ABA7-6B3223AC88AF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1703</TotalTime>
  <Words>1627</Words>
  <Application>Microsoft Macintosh PowerPoint</Application>
  <PresentationFormat>Breedbeeld</PresentationFormat>
  <Paragraphs>233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Gill Sans MT</vt:lpstr>
      <vt:lpstr>Wingdings 2</vt:lpstr>
      <vt:lpstr>Dividend</vt:lpstr>
      <vt:lpstr>PROMOTION  HEILWINE BAKKER</vt:lpstr>
      <vt:lpstr>Goal study</vt:lpstr>
      <vt:lpstr>Research questions</vt:lpstr>
      <vt:lpstr>Research questions</vt:lpstr>
      <vt:lpstr>Life tasks</vt:lpstr>
      <vt:lpstr>Life tasks</vt:lpstr>
      <vt:lpstr>Life tasks</vt:lpstr>
      <vt:lpstr>Life tasks</vt:lpstr>
      <vt:lpstr>results</vt:lpstr>
      <vt:lpstr>Work-home resources (w-hr) model,  diminished process, decline of resources (Brummelhuis &amp; Bakker 2012)</vt:lpstr>
      <vt:lpstr>Critical incidents overview grp 166 (1/2) Percentages of police officers (n=166) and their exposure to critical incidents. Measured with the Critical Incidents Inventory (Monnier &amp; Hobfoll, 2002)</vt:lpstr>
      <vt:lpstr>Critical incidents overview grp 166 (2/2) Percentages of police officers (n=166) and their exposure to critical incidents. Measured with the Critical Incidents Inventory (Monnier &amp; Hobfoll, 2002)</vt:lpstr>
      <vt:lpstr>‘Critical Incidents’ – Hans</vt:lpstr>
      <vt:lpstr>‘Erosie’ – Hans</vt:lpstr>
      <vt:lpstr>Results: Preventive mental health training with  self-management tools</vt:lpstr>
      <vt:lpstr>Results: Preventive mental health training with  self-management tools</vt:lpstr>
      <vt:lpstr>Advices prevention  Recovery time,  Sources of energy,  support,  appreciation (RESA)</vt:lpstr>
      <vt:lpstr>Self-management</vt:lpstr>
      <vt:lpstr>Advices treatment Take care about life tasks</vt:lpstr>
      <vt:lpstr>Suggestions future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 health</dc:title>
  <dc:creator>Denize Berrak</dc:creator>
  <cp:lastModifiedBy>Onno Lassooy</cp:lastModifiedBy>
  <cp:revision>196</cp:revision>
  <dcterms:created xsi:type="dcterms:W3CDTF">2018-01-26T14:12:20Z</dcterms:created>
  <dcterms:modified xsi:type="dcterms:W3CDTF">2020-03-19T16:55:21Z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0x010100140840EAD2EBFB4E81E41D3881AB4A34</vt:lpwstr>
  </property>
</Properties>
</file>